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9" r:id="rId3"/>
    <p:sldId id="261" r:id="rId4"/>
    <p:sldId id="262" r:id="rId5"/>
    <p:sldId id="267" r:id="rId6"/>
    <p:sldId id="263" r:id="rId7"/>
    <p:sldId id="268" r:id="rId8"/>
    <p:sldId id="264" r:id="rId9"/>
    <p:sldId id="270" r:id="rId10"/>
    <p:sldId id="265" r:id="rId11"/>
    <p:sldId id="269" r:id="rId12"/>
    <p:sldId id="266"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D983C4-4172-4CF8-8EEF-F8B166408849}" v="4" dt="2023-03-20T14:10:02.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d" userId="578422e8-9194-4f32-adfc-8ea2182e74b2" providerId="ADAL" clId="{1B8FA6E0-3059-42BF-94FB-4602F7D90BA0}"/>
    <pc:docChg chg="modSld">
      <pc:chgData name="Head" userId="578422e8-9194-4f32-adfc-8ea2182e74b2" providerId="ADAL" clId="{1B8FA6E0-3059-42BF-94FB-4602F7D90BA0}" dt="2023-03-20T14:17:45.963" v="0" actId="5793"/>
      <pc:docMkLst>
        <pc:docMk/>
      </pc:docMkLst>
      <pc:sldChg chg="modSp mod">
        <pc:chgData name="Head" userId="578422e8-9194-4f32-adfc-8ea2182e74b2" providerId="ADAL" clId="{1B8FA6E0-3059-42BF-94FB-4602F7D90BA0}" dt="2023-03-20T14:17:45.963" v="0" actId="5793"/>
        <pc:sldMkLst>
          <pc:docMk/>
          <pc:sldMk cId="3770596875" sldId="261"/>
        </pc:sldMkLst>
        <pc:spChg chg="mod">
          <ac:chgData name="Head" userId="578422e8-9194-4f32-adfc-8ea2182e74b2" providerId="ADAL" clId="{1B8FA6E0-3059-42BF-94FB-4602F7D90BA0}" dt="2023-03-20T14:17:45.963" v="0" actId="5793"/>
          <ac:spMkLst>
            <pc:docMk/>
            <pc:sldMk cId="3770596875" sldId="26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dirty="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4DA5-CD3D-4590-A511-FCD3BC7A793E}" type="datetimeFigureOut">
              <a:rPr lang="en-US" dirty="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F5661D-6934-4B32-B92C-470368BF1EC6}" type="datetimeFigureOut">
              <a:rPr lang="en-US" dirty="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3/20/2023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48D31E-DCDA-41A7-9C67-C4B11B94D21D}" type="datetimeFigureOut">
              <a:rPr lang="en-US" dirty="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3762C0-B258-48F1-ADE6-176B4174CCDD}" type="datetimeFigureOut">
              <a:rPr lang="en-US" dirty="0"/>
              <a:t>3/20/2023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3/20/2023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3/20/2023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3/20/2023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a:t>Values</a:t>
            </a:r>
          </a:p>
        </p:txBody>
      </p:sp>
      <p:sp>
        <p:nvSpPr>
          <p:cNvPr id="3" name="Subtitle 2"/>
          <p:cNvSpPr>
            <a:spLocks noGrp="1"/>
          </p:cNvSpPr>
          <p:nvPr>
            <p:ph type="subTitle" idx="1"/>
          </p:nvPr>
        </p:nvSpPr>
        <p:spPr/>
        <p:txBody>
          <a:bodyPr/>
          <a:lstStyle/>
          <a:p>
            <a:endParaRPr lang="en-GB"/>
          </a:p>
        </p:txBody>
      </p:sp>
      <p:pic>
        <p:nvPicPr>
          <p:cNvPr id="5" name="Picture 4">
            <a:extLst>
              <a:ext uri="{FF2B5EF4-FFF2-40B4-BE49-F238E27FC236}">
                <a16:creationId xmlns:a16="http://schemas.microsoft.com/office/drawing/2014/main" id="{C1796375-D98B-0FAC-5C34-8D00964714DE}"/>
              </a:ext>
            </a:extLst>
          </p:cNvPr>
          <p:cNvPicPr>
            <a:picLocks noChangeAspect="1"/>
          </p:cNvPicPr>
          <p:nvPr/>
        </p:nvPicPr>
        <p:blipFill>
          <a:blip r:embed="rId2"/>
          <a:stretch>
            <a:fillRect/>
          </a:stretch>
        </p:blipFill>
        <p:spPr>
          <a:xfrm>
            <a:off x="9159415" y="3992778"/>
            <a:ext cx="1877393" cy="1862532"/>
          </a:xfrm>
          <a:prstGeom prst="rect">
            <a:avLst/>
          </a:prstGeom>
        </p:spPr>
      </p:pic>
    </p:spTree>
    <p:extLst>
      <p:ext uri="{BB962C8B-B14F-4D97-AF65-F5344CB8AC3E}">
        <p14:creationId xmlns:p14="http://schemas.microsoft.com/office/powerpoint/2010/main" val="2944489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a:t>British values – mutual respect</a:t>
            </a:r>
          </a:p>
        </p:txBody>
      </p:sp>
      <p:sp>
        <p:nvSpPr>
          <p:cNvPr id="3" name="Content Placeholder 2"/>
          <p:cNvSpPr>
            <a:spLocks noGrp="1"/>
          </p:cNvSpPr>
          <p:nvPr>
            <p:ph idx="1"/>
          </p:nvPr>
        </p:nvSpPr>
        <p:spPr/>
        <p:txBody>
          <a:bodyPr/>
          <a:lstStyle/>
          <a:p>
            <a:endParaRPr lang="en-GB"/>
          </a:p>
          <a:p>
            <a:r>
              <a:rPr lang="en-GB" sz="2400"/>
              <a:t>As we all have our own opinions on things we might not always agree with other people, but we show respect for other peoples thoughts, opinions and feelings.</a:t>
            </a:r>
          </a:p>
          <a:p>
            <a:endParaRPr lang="en-GB" sz="2400"/>
          </a:p>
          <a:p>
            <a:r>
              <a:rPr lang="en-GB" sz="2400"/>
              <a:t>By giving others respect, we can expect others to show us respect.</a:t>
            </a:r>
          </a:p>
        </p:txBody>
      </p:sp>
      <p:pic>
        <p:nvPicPr>
          <p:cNvPr id="5" name="Picture 4">
            <a:extLst>
              <a:ext uri="{FF2B5EF4-FFF2-40B4-BE49-F238E27FC236}">
                <a16:creationId xmlns:a16="http://schemas.microsoft.com/office/drawing/2014/main" id="{188BD02F-40F2-1747-5497-43B0135BF643}"/>
              </a:ext>
            </a:extLst>
          </p:cNvPr>
          <p:cNvPicPr>
            <a:picLocks noChangeAspect="1"/>
          </p:cNvPicPr>
          <p:nvPr/>
        </p:nvPicPr>
        <p:blipFill>
          <a:blip r:embed="rId3"/>
          <a:stretch>
            <a:fillRect/>
          </a:stretch>
        </p:blipFill>
        <p:spPr>
          <a:xfrm>
            <a:off x="11234889" y="6023623"/>
            <a:ext cx="868475" cy="861601"/>
          </a:xfrm>
          <a:prstGeom prst="rect">
            <a:avLst/>
          </a:prstGeom>
        </p:spPr>
      </p:pic>
    </p:spTree>
    <p:extLst>
      <p:ext uri="{BB962C8B-B14F-4D97-AF65-F5344CB8AC3E}">
        <p14:creationId xmlns:p14="http://schemas.microsoft.com/office/powerpoint/2010/main" val="22444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a:t>British values – mutual respect</a:t>
            </a:r>
          </a:p>
        </p:txBody>
      </p:sp>
      <p:sp>
        <p:nvSpPr>
          <p:cNvPr id="3" name="Content Placeholder 2"/>
          <p:cNvSpPr>
            <a:spLocks noGrp="1"/>
          </p:cNvSpPr>
          <p:nvPr>
            <p:ph idx="1"/>
          </p:nvPr>
        </p:nvSpPr>
        <p:spPr/>
        <p:txBody>
          <a:bodyPr/>
          <a:lstStyle/>
          <a:p>
            <a:pPr marL="0" indent="0">
              <a:buNone/>
            </a:pPr>
            <a:r>
              <a:rPr lang="en-GB">
                <a:latin typeface="Comic Sans MS" panose="030F0702030302020204" pitchFamily="66" charset="0"/>
              </a:rPr>
              <a:t>What does this look like at Leen Mills? </a:t>
            </a:r>
          </a:p>
          <a:p>
            <a:r>
              <a:rPr lang="en-GB">
                <a:latin typeface="Comic Sans MS" panose="030F0702030302020204" pitchFamily="66" charset="0"/>
              </a:rPr>
              <a:t>Our RESPECT values are at the heart of what we do in school </a:t>
            </a:r>
          </a:p>
          <a:p>
            <a:r>
              <a:rPr lang="en-GB">
                <a:latin typeface="Comic Sans MS" panose="030F0702030302020204" pitchFamily="66" charset="0"/>
              </a:rPr>
              <a:t>You know that your behaviour has an effect on your own rights and those of other through our work on our behaviour policy </a:t>
            </a:r>
          </a:p>
          <a:p>
            <a:r>
              <a:rPr lang="en-GB">
                <a:latin typeface="Comic Sans MS" panose="030F0702030302020204" pitchFamily="66" charset="0"/>
              </a:rPr>
              <a:t>We encourage you to work together in class and at times help others in other year groups. </a:t>
            </a:r>
          </a:p>
          <a:p>
            <a:r>
              <a:rPr lang="en-GB">
                <a:latin typeface="Comic Sans MS" panose="030F0702030302020204" pitchFamily="66" charset="0"/>
              </a:rPr>
              <a:t>We learn about different cultures and religions in all areas of the curriculum so we can treat everyone we meet with respect.  </a:t>
            </a:r>
          </a:p>
          <a:p>
            <a:r>
              <a:rPr lang="en-GB">
                <a:latin typeface="Comic Sans MS" panose="030F0702030302020204" pitchFamily="66" charset="0"/>
              </a:rPr>
              <a:t>We  celebrate key events in school such as black history month, world religion day, international women's day and many more. </a:t>
            </a:r>
          </a:p>
        </p:txBody>
      </p:sp>
      <p:pic>
        <p:nvPicPr>
          <p:cNvPr id="5" name="Picture 4">
            <a:extLst>
              <a:ext uri="{FF2B5EF4-FFF2-40B4-BE49-F238E27FC236}">
                <a16:creationId xmlns:a16="http://schemas.microsoft.com/office/drawing/2014/main" id="{70AB5BBA-EEE4-1D9C-B065-F3C0E0D11E4B}"/>
              </a:ext>
            </a:extLst>
          </p:cNvPr>
          <p:cNvPicPr>
            <a:picLocks noChangeAspect="1"/>
          </p:cNvPicPr>
          <p:nvPr/>
        </p:nvPicPr>
        <p:blipFill>
          <a:blip r:embed="rId3"/>
          <a:stretch>
            <a:fillRect/>
          </a:stretch>
        </p:blipFill>
        <p:spPr>
          <a:xfrm>
            <a:off x="11234889" y="6023623"/>
            <a:ext cx="868475" cy="861601"/>
          </a:xfrm>
          <a:prstGeom prst="rect">
            <a:avLst/>
          </a:prstGeom>
        </p:spPr>
      </p:pic>
    </p:spTree>
    <p:extLst>
      <p:ext uri="{BB962C8B-B14F-4D97-AF65-F5344CB8AC3E}">
        <p14:creationId xmlns:p14="http://schemas.microsoft.com/office/powerpoint/2010/main" val="89828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69848" y="1316736"/>
            <a:ext cx="10058400" cy="1609344"/>
          </a:xfrm>
        </p:spPr>
        <p:txBody>
          <a:bodyPr>
            <a:normAutofit fontScale="90000"/>
          </a:bodyPr>
          <a:lstStyle/>
          <a:p>
            <a:pPr algn="ctr"/>
            <a:r>
              <a:rPr lang="en-GB"/>
              <a:t>British values – tolerance of those of different faiths and beliefs</a:t>
            </a:r>
            <a:br>
              <a:rPr lang="en-GB"/>
            </a:br>
            <a:endParaRPr lang="en-GB"/>
          </a:p>
        </p:txBody>
      </p:sp>
      <p:sp>
        <p:nvSpPr>
          <p:cNvPr id="3" name="Content Placeholder 2"/>
          <p:cNvSpPr>
            <a:spLocks noGrp="1"/>
          </p:cNvSpPr>
          <p:nvPr>
            <p:ph idx="1"/>
          </p:nvPr>
        </p:nvSpPr>
        <p:spPr>
          <a:xfrm>
            <a:off x="978794" y="3245476"/>
            <a:ext cx="10149454" cy="2926724"/>
          </a:xfrm>
        </p:spPr>
        <p:txBody>
          <a:bodyPr/>
          <a:lstStyle/>
          <a:p>
            <a:r>
              <a:rPr lang="en-GB" sz="2400">
                <a:latin typeface="Comic Sans MS" panose="030F0702030302020204" pitchFamily="66" charset="0"/>
              </a:rPr>
              <a:t>Because in Britain we have Individual Liberty and Mutual Respect we accept that people have a different religion, faith or beliefs than our own.  </a:t>
            </a:r>
          </a:p>
          <a:p>
            <a:endParaRPr lang="en-GB" sz="2400">
              <a:latin typeface="Comic Sans MS" panose="030F0702030302020204" pitchFamily="66" charset="0"/>
            </a:endParaRPr>
          </a:p>
          <a:p>
            <a:r>
              <a:rPr lang="en-GB" sz="2400">
                <a:latin typeface="Comic Sans MS" panose="030F0702030302020204" pitchFamily="66" charset="0"/>
              </a:rPr>
              <a:t>All people have the freedom to worship their religion as they see fit.</a:t>
            </a:r>
          </a:p>
          <a:p>
            <a:endParaRPr lang="en-GB">
              <a:latin typeface="Comic Sans MS" pitchFamily="66" charset="0"/>
            </a:endParaRPr>
          </a:p>
          <a:p>
            <a:pPr marL="0" indent="0">
              <a:buNone/>
            </a:pPr>
            <a:endParaRPr lang="en-GB"/>
          </a:p>
        </p:txBody>
      </p:sp>
      <p:pic>
        <p:nvPicPr>
          <p:cNvPr id="5" name="Picture 4">
            <a:extLst>
              <a:ext uri="{FF2B5EF4-FFF2-40B4-BE49-F238E27FC236}">
                <a16:creationId xmlns:a16="http://schemas.microsoft.com/office/drawing/2014/main" id="{F3EBB7D1-3CD0-073C-3E2D-5228CA681409}"/>
              </a:ext>
            </a:extLst>
          </p:cNvPr>
          <p:cNvPicPr>
            <a:picLocks noChangeAspect="1"/>
          </p:cNvPicPr>
          <p:nvPr/>
        </p:nvPicPr>
        <p:blipFill>
          <a:blip r:embed="rId3"/>
          <a:stretch>
            <a:fillRect/>
          </a:stretch>
        </p:blipFill>
        <p:spPr>
          <a:xfrm>
            <a:off x="11259779" y="5922023"/>
            <a:ext cx="868475" cy="861601"/>
          </a:xfrm>
          <a:prstGeom prst="rect">
            <a:avLst/>
          </a:prstGeom>
        </p:spPr>
      </p:pic>
    </p:spTree>
    <p:extLst>
      <p:ext uri="{BB962C8B-B14F-4D97-AF65-F5344CB8AC3E}">
        <p14:creationId xmlns:p14="http://schemas.microsoft.com/office/powerpoint/2010/main" val="3565619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69848" y="1316736"/>
            <a:ext cx="10058400" cy="1609344"/>
          </a:xfrm>
        </p:spPr>
        <p:txBody>
          <a:bodyPr>
            <a:normAutofit fontScale="90000"/>
          </a:bodyPr>
          <a:lstStyle/>
          <a:p>
            <a:pPr algn="ctr"/>
            <a:r>
              <a:rPr lang="en-GB"/>
              <a:t>British values – tolerance of those of different faiths and beliefs</a:t>
            </a:r>
            <a:br>
              <a:rPr lang="en-GB"/>
            </a:br>
            <a:endParaRPr lang="en-GB"/>
          </a:p>
        </p:txBody>
      </p:sp>
      <p:sp>
        <p:nvSpPr>
          <p:cNvPr id="3" name="Content Placeholder 2"/>
          <p:cNvSpPr>
            <a:spLocks noGrp="1"/>
          </p:cNvSpPr>
          <p:nvPr>
            <p:ph idx="1"/>
          </p:nvPr>
        </p:nvSpPr>
        <p:spPr>
          <a:xfrm>
            <a:off x="862948" y="2614540"/>
            <a:ext cx="10149454" cy="2926724"/>
          </a:xfrm>
        </p:spPr>
        <p:txBody>
          <a:bodyPr/>
          <a:lstStyle/>
          <a:p>
            <a:pPr marL="0" indent="0">
              <a:buNone/>
            </a:pPr>
            <a:r>
              <a:rPr lang="en-GB">
                <a:latin typeface="Comic Sans MS" pitchFamily="66" charset="0"/>
              </a:rPr>
              <a:t>What does this look like at Leen Mills?</a:t>
            </a:r>
          </a:p>
          <a:p>
            <a:r>
              <a:rPr lang="en-GB">
                <a:latin typeface="Comic Sans MS" pitchFamily="66" charset="0"/>
              </a:rPr>
              <a:t>We learn about world religions in RE and what their beliefs and practices look like so we can understand. </a:t>
            </a:r>
          </a:p>
          <a:p>
            <a:r>
              <a:rPr lang="en-GB">
                <a:latin typeface="Comic Sans MS" pitchFamily="66" charset="0"/>
              </a:rPr>
              <a:t>We share and celebrate different faiths and cultures in school – we have assemblies and invite people in to work with us. </a:t>
            </a:r>
          </a:p>
          <a:p>
            <a:r>
              <a:rPr lang="en-GB">
                <a:latin typeface="Comic Sans MS" pitchFamily="66" charset="0"/>
              </a:rPr>
              <a:t>We encourage pupils and parents to speak out against anyone expressing opinions contrary to our British Values </a:t>
            </a:r>
          </a:p>
          <a:p>
            <a:r>
              <a:rPr lang="en-GB">
                <a:latin typeface="Comic Sans MS" pitchFamily="66" charset="0"/>
              </a:rPr>
              <a:t>We celebrate achievements in assemblies  </a:t>
            </a:r>
          </a:p>
          <a:p>
            <a:pPr marL="0" indent="0">
              <a:buNone/>
            </a:pPr>
            <a:endParaRPr lang="en-GB"/>
          </a:p>
        </p:txBody>
      </p:sp>
      <p:pic>
        <p:nvPicPr>
          <p:cNvPr id="5" name="Picture 4">
            <a:extLst>
              <a:ext uri="{FF2B5EF4-FFF2-40B4-BE49-F238E27FC236}">
                <a16:creationId xmlns:a16="http://schemas.microsoft.com/office/drawing/2014/main" id="{65D61737-519F-7450-D292-4BD65E243FC0}"/>
              </a:ext>
            </a:extLst>
          </p:cNvPr>
          <p:cNvPicPr>
            <a:picLocks noChangeAspect="1"/>
          </p:cNvPicPr>
          <p:nvPr/>
        </p:nvPicPr>
        <p:blipFill>
          <a:blip r:embed="rId3"/>
          <a:stretch>
            <a:fillRect/>
          </a:stretch>
        </p:blipFill>
        <p:spPr>
          <a:xfrm>
            <a:off x="11234889" y="6023623"/>
            <a:ext cx="868475" cy="861601"/>
          </a:xfrm>
          <a:prstGeom prst="rect">
            <a:avLst/>
          </a:prstGeom>
        </p:spPr>
      </p:pic>
    </p:spTree>
    <p:extLst>
      <p:ext uri="{BB962C8B-B14F-4D97-AF65-F5344CB8AC3E}">
        <p14:creationId xmlns:p14="http://schemas.microsoft.com/office/powerpoint/2010/main" val="153813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Values</a:t>
            </a:r>
          </a:p>
        </p:txBody>
      </p:sp>
      <p:sp>
        <p:nvSpPr>
          <p:cNvPr id="3" name="Content Placeholder 2"/>
          <p:cNvSpPr>
            <a:spLocks noGrp="1"/>
          </p:cNvSpPr>
          <p:nvPr>
            <p:ph idx="1"/>
          </p:nvPr>
        </p:nvSpPr>
        <p:spPr>
          <a:xfrm>
            <a:off x="1069848" y="1733909"/>
            <a:ext cx="10058400" cy="4438291"/>
          </a:xfrm>
        </p:spPr>
        <p:txBody>
          <a:bodyPr>
            <a:normAutofit/>
          </a:bodyPr>
          <a:lstStyle/>
          <a:p>
            <a:r>
              <a:rPr lang="en-GB" dirty="0">
                <a:latin typeface="Comic Sans MS" panose="030F0702030302020204" pitchFamily="66" charset="0"/>
              </a:rPr>
              <a:t>At Leen Mills </a:t>
            </a:r>
            <a:r>
              <a:rPr lang="en-GB" dirty="0">
                <a:solidFill>
                  <a:srgbClr val="FF0000"/>
                </a:solidFill>
                <a:latin typeface="Comic Sans MS" panose="030F0702030302020204" pitchFamily="66" charset="0"/>
              </a:rPr>
              <a:t> </a:t>
            </a:r>
            <a:r>
              <a:rPr lang="en-GB" dirty="0">
                <a:latin typeface="Comic Sans MS" panose="030F0702030302020204" pitchFamily="66" charset="0"/>
              </a:rPr>
              <a:t>we also have values and try to show these in all we do.  These values help to build and reinforce our community to have the best school possible with the best pupils.</a:t>
            </a:r>
          </a:p>
          <a:p>
            <a:r>
              <a:rPr lang="en-GB" dirty="0">
                <a:latin typeface="Comic Sans MS" panose="030F0702030302020204" pitchFamily="66" charset="0"/>
              </a:rPr>
              <a:t>These values are </a:t>
            </a:r>
          </a:p>
          <a:p>
            <a:pPr marL="0" indent="0">
              <a:buNone/>
            </a:pPr>
            <a:r>
              <a:rPr lang="en-GB" dirty="0">
                <a:latin typeface="Comic Sans MS" panose="030F0702030302020204" pitchFamily="66" charset="0"/>
              </a:rPr>
              <a:t>Ready to learn </a:t>
            </a:r>
          </a:p>
          <a:p>
            <a:pPr marL="0" indent="0">
              <a:buNone/>
            </a:pPr>
            <a:r>
              <a:rPr lang="en-GB" dirty="0">
                <a:latin typeface="Comic Sans MS" panose="030F0702030302020204" pitchFamily="66" charset="0"/>
              </a:rPr>
              <a:t>Everybody tells the truth </a:t>
            </a:r>
          </a:p>
          <a:p>
            <a:pPr marL="0" indent="0">
              <a:buNone/>
            </a:pPr>
            <a:r>
              <a:rPr lang="en-GB" dirty="0">
                <a:latin typeface="Comic Sans MS" panose="030F0702030302020204" pitchFamily="66" charset="0"/>
              </a:rPr>
              <a:t>Show good manners</a:t>
            </a:r>
          </a:p>
          <a:p>
            <a:pPr marL="0" indent="0">
              <a:buNone/>
            </a:pPr>
            <a:r>
              <a:rPr lang="en-GB" dirty="0">
                <a:latin typeface="Comic Sans MS" panose="030F0702030302020204" pitchFamily="66" charset="0"/>
              </a:rPr>
              <a:t>Pride in everything </a:t>
            </a:r>
          </a:p>
          <a:p>
            <a:pPr marL="0" indent="0">
              <a:buNone/>
            </a:pPr>
            <a:r>
              <a:rPr lang="en-GB" dirty="0">
                <a:latin typeface="Comic Sans MS" panose="030F0702030302020204" pitchFamily="66" charset="0"/>
              </a:rPr>
              <a:t>Everyone is important </a:t>
            </a:r>
          </a:p>
          <a:p>
            <a:pPr marL="0" indent="0">
              <a:buNone/>
            </a:pPr>
            <a:r>
              <a:rPr lang="en-GB" dirty="0">
                <a:latin typeface="Comic Sans MS" panose="030F0702030302020204" pitchFamily="66" charset="0"/>
              </a:rPr>
              <a:t>Care and Share </a:t>
            </a:r>
          </a:p>
          <a:p>
            <a:pPr marL="0" indent="0">
              <a:buNone/>
            </a:pPr>
            <a:r>
              <a:rPr lang="en-GB" dirty="0">
                <a:latin typeface="Comic Sans MS" panose="030F0702030302020204" pitchFamily="66" charset="0"/>
              </a:rPr>
              <a:t>Together we all make Leen Mills  </a:t>
            </a:r>
          </a:p>
          <a:p>
            <a:pPr marL="0" indent="0">
              <a:buNone/>
            </a:pPr>
            <a:endParaRPr lang="en-GB" dirty="0"/>
          </a:p>
        </p:txBody>
      </p:sp>
      <p:pic>
        <p:nvPicPr>
          <p:cNvPr id="4" name="Picture 3">
            <a:extLst>
              <a:ext uri="{FF2B5EF4-FFF2-40B4-BE49-F238E27FC236}">
                <a16:creationId xmlns:a16="http://schemas.microsoft.com/office/drawing/2014/main" id="{59BBD707-195E-C43E-B502-278D7164BCFB}"/>
              </a:ext>
            </a:extLst>
          </p:cNvPr>
          <p:cNvPicPr>
            <a:picLocks noChangeAspect="1"/>
          </p:cNvPicPr>
          <p:nvPr/>
        </p:nvPicPr>
        <p:blipFill>
          <a:blip r:embed="rId2"/>
          <a:stretch>
            <a:fillRect/>
          </a:stretch>
        </p:blipFill>
        <p:spPr>
          <a:xfrm>
            <a:off x="11082489" y="5871223"/>
            <a:ext cx="868475" cy="861601"/>
          </a:xfrm>
          <a:prstGeom prst="rect">
            <a:avLst/>
          </a:prstGeom>
        </p:spPr>
      </p:pic>
    </p:spTree>
    <p:extLst>
      <p:ext uri="{BB962C8B-B14F-4D97-AF65-F5344CB8AC3E}">
        <p14:creationId xmlns:p14="http://schemas.microsoft.com/office/powerpoint/2010/main" val="1050216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a:t>British Values</a:t>
            </a:r>
          </a:p>
        </p:txBody>
      </p:sp>
      <p:sp>
        <p:nvSpPr>
          <p:cNvPr id="3" name="Content Placeholder 2"/>
          <p:cNvSpPr>
            <a:spLocks noGrp="1"/>
          </p:cNvSpPr>
          <p:nvPr>
            <p:ph idx="1"/>
          </p:nvPr>
        </p:nvSpPr>
        <p:spPr/>
        <p:txBody>
          <a:bodyPr>
            <a:normAutofit/>
          </a:bodyPr>
          <a:lstStyle/>
          <a:p>
            <a:r>
              <a:rPr lang="en-GB" dirty="0">
                <a:latin typeface="Comic Sans MS" panose="030F0702030302020204" pitchFamily="66" charset="0"/>
              </a:rPr>
              <a:t>There are five British Values, these are:</a:t>
            </a:r>
          </a:p>
          <a:p>
            <a:pPr marL="0" indent="0">
              <a:buNone/>
            </a:pPr>
            <a:endParaRPr lang="en-GB" dirty="0">
              <a:latin typeface="Comic Sans MS" panose="030F0702030302020204" pitchFamily="66" charset="0"/>
            </a:endParaRPr>
          </a:p>
          <a:p>
            <a:pPr marL="0" indent="0" algn="ctr">
              <a:buNone/>
            </a:pPr>
            <a:r>
              <a:rPr lang="en-GB" dirty="0">
                <a:latin typeface="Comic Sans MS" panose="030F0702030302020204" pitchFamily="66" charset="0"/>
              </a:rPr>
              <a:t>Democracy</a:t>
            </a:r>
          </a:p>
          <a:p>
            <a:pPr marL="0" indent="0" algn="ctr">
              <a:buNone/>
            </a:pPr>
            <a:r>
              <a:rPr lang="en-GB" dirty="0">
                <a:latin typeface="Comic Sans MS" panose="030F0702030302020204" pitchFamily="66" charset="0"/>
              </a:rPr>
              <a:t>The rule of law</a:t>
            </a:r>
          </a:p>
          <a:p>
            <a:pPr marL="0" indent="0" algn="ctr">
              <a:buNone/>
            </a:pPr>
            <a:r>
              <a:rPr lang="en-GB" dirty="0">
                <a:latin typeface="Comic Sans MS" panose="030F0702030302020204" pitchFamily="66" charset="0"/>
              </a:rPr>
              <a:t>Individual liberty</a:t>
            </a:r>
          </a:p>
          <a:p>
            <a:pPr marL="0" indent="0" algn="ctr">
              <a:buNone/>
            </a:pPr>
            <a:r>
              <a:rPr lang="en-GB" dirty="0">
                <a:latin typeface="Comic Sans MS" panose="030F0702030302020204" pitchFamily="66" charset="0"/>
              </a:rPr>
              <a:t>Mutual Respect</a:t>
            </a:r>
          </a:p>
          <a:p>
            <a:pPr marL="0" indent="0" algn="ctr">
              <a:buNone/>
            </a:pPr>
            <a:r>
              <a:rPr lang="en-GB" dirty="0">
                <a:latin typeface="Comic Sans MS" panose="030F0702030302020204" pitchFamily="66" charset="0"/>
              </a:rPr>
              <a:t>&amp;</a:t>
            </a:r>
          </a:p>
          <a:p>
            <a:pPr marL="0" indent="0" algn="ctr">
              <a:buNone/>
            </a:pPr>
            <a:r>
              <a:rPr lang="en-GB" dirty="0">
                <a:latin typeface="Comic Sans MS" panose="030F0702030302020204" pitchFamily="66" charset="0"/>
              </a:rPr>
              <a:t>Tolerance of those of different faiths and beliefs</a:t>
            </a:r>
          </a:p>
          <a:p>
            <a:pPr marL="0" indent="0">
              <a:buNone/>
            </a:pPr>
            <a:endParaRPr lang="en-GB" b="1" dirty="0">
              <a:latin typeface="Comic Sans MS" pitchFamily="66" charset="0"/>
            </a:endParaRPr>
          </a:p>
        </p:txBody>
      </p:sp>
      <p:pic>
        <p:nvPicPr>
          <p:cNvPr id="4" name="Picture 3">
            <a:extLst>
              <a:ext uri="{FF2B5EF4-FFF2-40B4-BE49-F238E27FC236}">
                <a16:creationId xmlns:a16="http://schemas.microsoft.com/office/drawing/2014/main" id="{F3D7A221-B4F3-0DA0-DB9B-236D05D2D40A}"/>
              </a:ext>
            </a:extLst>
          </p:cNvPr>
          <p:cNvPicPr>
            <a:picLocks noChangeAspect="1"/>
          </p:cNvPicPr>
          <p:nvPr/>
        </p:nvPicPr>
        <p:blipFill>
          <a:blip r:embed="rId3"/>
          <a:stretch>
            <a:fillRect/>
          </a:stretch>
        </p:blipFill>
        <p:spPr>
          <a:xfrm>
            <a:off x="11082489" y="5871223"/>
            <a:ext cx="868475" cy="861601"/>
          </a:xfrm>
          <a:prstGeom prst="rect">
            <a:avLst/>
          </a:prstGeom>
        </p:spPr>
      </p:pic>
    </p:spTree>
    <p:extLst>
      <p:ext uri="{BB962C8B-B14F-4D97-AF65-F5344CB8AC3E}">
        <p14:creationId xmlns:p14="http://schemas.microsoft.com/office/powerpoint/2010/main" val="3770596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a:t>British Values –  Democracy</a:t>
            </a:r>
          </a:p>
        </p:txBody>
      </p:sp>
      <p:sp>
        <p:nvSpPr>
          <p:cNvPr id="3" name="Content Placeholder 2"/>
          <p:cNvSpPr>
            <a:spLocks noGrp="1"/>
          </p:cNvSpPr>
          <p:nvPr>
            <p:ph idx="1"/>
          </p:nvPr>
        </p:nvSpPr>
        <p:spPr/>
        <p:txBody>
          <a:bodyPr>
            <a:normAutofit/>
          </a:bodyPr>
          <a:lstStyle/>
          <a:p>
            <a:r>
              <a:rPr lang="en-GB" sz="2400">
                <a:latin typeface="Comic Sans MS" panose="030F0702030302020204" pitchFamily="66" charset="0"/>
              </a:rPr>
              <a:t>Britain is a Democracy – this means that the British public vote for the people they want to lead either the country,  the county or the town / area as a Mayor.  These elected representatives will structure laws and decide how to run the area they are responsible for.</a:t>
            </a:r>
          </a:p>
          <a:p>
            <a:endParaRPr lang="en-GB" sz="2400">
              <a:latin typeface="Comic Sans MS" panose="030F0702030302020204" pitchFamily="66" charset="0"/>
            </a:endParaRPr>
          </a:p>
          <a:p>
            <a:r>
              <a:rPr lang="en-GB" sz="2400">
                <a:latin typeface="Comic Sans MS" panose="030F0702030302020204" pitchFamily="66" charset="0"/>
              </a:rPr>
              <a:t>If we did not live in a democracy either one person or a group of self appointed people will make all the decisions and laws,  we would have no option but to do as we are told. That would not be very fair.</a:t>
            </a:r>
          </a:p>
        </p:txBody>
      </p:sp>
      <p:pic>
        <p:nvPicPr>
          <p:cNvPr id="5" name="Picture 4">
            <a:extLst>
              <a:ext uri="{FF2B5EF4-FFF2-40B4-BE49-F238E27FC236}">
                <a16:creationId xmlns:a16="http://schemas.microsoft.com/office/drawing/2014/main" id="{D6CB5D3F-779B-D033-DEF5-4E337018AA36}"/>
              </a:ext>
            </a:extLst>
          </p:cNvPr>
          <p:cNvPicPr>
            <a:picLocks noChangeAspect="1"/>
          </p:cNvPicPr>
          <p:nvPr/>
        </p:nvPicPr>
        <p:blipFill>
          <a:blip r:embed="rId3"/>
          <a:stretch>
            <a:fillRect/>
          </a:stretch>
        </p:blipFill>
        <p:spPr>
          <a:xfrm>
            <a:off x="11082489" y="5871223"/>
            <a:ext cx="868475" cy="861601"/>
          </a:xfrm>
          <a:prstGeom prst="rect">
            <a:avLst/>
          </a:prstGeom>
        </p:spPr>
      </p:pic>
    </p:spTree>
    <p:extLst>
      <p:ext uri="{BB962C8B-B14F-4D97-AF65-F5344CB8AC3E}">
        <p14:creationId xmlns:p14="http://schemas.microsoft.com/office/powerpoint/2010/main" val="1219584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EFE41-2275-736D-F053-3D4151D5473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BEFD622-FC8C-E0F5-BBA4-4CE7293F92DD}"/>
              </a:ext>
            </a:extLst>
          </p:cNvPr>
          <p:cNvSpPr>
            <a:spLocks noGrp="1"/>
          </p:cNvSpPr>
          <p:nvPr>
            <p:ph idx="1"/>
          </p:nvPr>
        </p:nvSpPr>
        <p:spPr/>
        <p:txBody>
          <a:bodyPr/>
          <a:lstStyle/>
          <a:p>
            <a:endParaRPr lang="en-GB"/>
          </a:p>
        </p:txBody>
      </p:sp>
      <p:pic>
        <p:nvPicPr>
          <p:cNvPr id="4" name="Picture 2" descr="Image result for Union Jack flags">
            <a:extLst>
              <a:ext uri="{FF2B5EF4-FFF2-40B4-BE49-F238E27FC236}">
                <a16:creationId xmlns:a16="http://schemas.microsoft.com/office/drawing/2014/main" id="{44C4F538-F14D-8DA3-D4BF-DA5560E32A3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39658" y="425148"/>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245B38E7-9B18-2E46-5CDD-402B5D3B9F91}"/>
              </a:ext>
            </a:extLst>
          </p:cNvPr>
          <p:cNvSpPr txBox="1">
            <a:spLocks/>
          </p:cNvSpPr>
          <p:nvPr/>
        </p:nvSpPr>
        <p:spPr>
          <a:xfrm>
            <a:off x="1066800" y="512064"/>
            <a:ext cx="10058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GB"/>
              <a:t>British Values –  Democracy</a:t>
            </a:r>
          </a:p>
        </p:txBody>
      </p:sp>
      <p:sp>
        <p:nvSpPr>
          <p:cNvPr id="6" name="Content Placeholder 2">
            <a:extLst>
              <a:ext uri="{FF2B5EF4-FFF2-40B4-BE49-F238E27FC236}">
                <a16:creationId xmlns:a16="http://schemas.microsoft.com/office/drawing/2014/main" id="{BA63EA07-014A-D08B-8844-562C44682728}"/>
              </a:ext>
            </a:extLst>
          </p:cNvPr>
          <p:cNvSpPr txBox="1">
            <a:spLocks/>
          </p:cNvSpPr>
          <p:nvPr/>
        </p:nvSpPr>
        <p:spPr>
          <a:xfrm>
            <a:off x="1222248" y="1911927"/>
            <a:ext cx="10058400" cy="4412673"/>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r>
              <a:rPr lang="en-GB" sz="2400">
                <a:latin typeface="Comic Sans MS" panose="030F0702030302020204" pitchFamily="66" charset="0"/>
              </a:rPr>
              <a:t>What does this look like at Leen Mills?</a:t>
            </a:r>
          </a:p>
          <a:p>
            <a:endParaRPr lang="en-GB" sz="2400">
              <a:latin typeface="Comic Sans MS" panose="030F0702030302020204" pitchFamily="66" charset="0"/>
            </a:endParaRPr>
          </a:p>
          <a:p>
            <a:r>
              <a:rPr lang="en-GB" sz="2400">
                <a:latin typeface="Comic Sans MS" panose="030F0702030302020204" pitchFamily="66" charset="0"/>
              </a:rPr>
              <a:t>We have voted for our school council leaders – you had the chance to run to be a school council member </a:t>
            </a:r>
          </a:p>
          <a:p>
            <a:r>
              <a:rPr lang="en-GB" sz="2400">
                <a:latin typeface="Comic Sans MS" panose="030F0702030302020204" pitchFamily="66" charset="0"/>
              </a:rPr>
              <a:t>School council hold meetings are deciding things to help the school – you can talk to your councillors if you want something discussed or if you have an idea. </a:t>
            </a:r>
          </a:p>
          <a:p>
            <a:r>
              <a:rPr lang="en-GB" sz="2400">
                <a:latin typeface="Comic Sans MS" panose="030F0702030302020204" pitchFamily="66" charset="0"/>
              </a:rPr>
              <a:t>We have sports ambassadors – positions that have to be applied for but are open to all year 5/6 pupils </a:t>
            </a:r>
          </a:p>
          <a:p>
            <a:r>
              <a:rPr lang="en-GB" sz="2400">
                <a:latin typeface="Comic Sans MS" panose="030F0702030302020204" pitchFamily="66" charset="0"/>
              </a:rPr>
              <a:t> In History we learn about governance and how this has changed over the years across the world. </a:t>
            </a:r>
          </a:p>
          <a:p>
            <a:endParaRPr lang="en-GB" sz="2400">
              <a:latin typeface="Comic Sans MS" panose="030F0702030302020204" pitchFamily="66" charset="0"/>
            </a:endParaRPr>
          </a:p>
        </p:txBody>
      </p:sp>
      <p:pic>
        <p:nvPicPr>
          <p:cNvPr id="7" name="Picture 6">
            <a:extLst>
              <a:ext uri="{FF2B5EF4-FFF2-40B4-BE49-F238E27FC236}">
                <a16:creationId xmlns:a16="http://schemas.microsoft.com/office/drawing/2014/main" id="{3E2F5C3A-9D7A-E5A9-0730-0EFCDAD13784}"/>
              </a:ext>
            </a:extLst>
          </p:cNvPr>
          <p:cNvPicPr>
            <a:picLocks noChangeAspect="1"/>
          </p:cNvPicPr>
          <p:nvPr/>
        </p:nvPicPr>
        <p:blipFill>
          <a:blip r:embed="rId4"/>
          <a:stretch>
            <a:fillRect/>
          </a:stretch>
        </p:blipFill>
        <p:spPr>
          <a:xfrm>
            <a:off x="11082489" y="5871223"/>
            <a:ext cx="868475" cy="861601"/>
          </a:xfrm>
          <a:prstGeom prst="rect">
            <a:avLst/>
          </a:prstGeom>
        </p:spPr>
      </p:pic>
    </p:spTree>
    <p:extLst>
      <p:ext uri="{BB962C8B-B14F-4D97-AF65-F5344CB8AC3E}">
        <p14:creationId xmlns:p14="http://schemas.microsoft.com/office/powerpoint/2010/main" val="3110365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a:t>British Values – </a:t>
            </a:r>
            <a:br>
              <a:rPr lang="en-GB"/>
            </a:br>
            <a:r>
              <a:rPr lang="en-GB"/>
              <a:t>the rule of law</a:t>
            </a:r>
          </a:p>
        </p:txBody>
      </p:sp>
      <p:sp>
        <p:nvSpPr>
          <p:cNvPr id="3" name="Content Placeholder 2"/>
          <p:cNvSpPr>
            <a:spLocks noGrp="1"/>
          </p:cNvSpPr>
          <p:nvPr>
            <p:ph idx="1"/>
          </p:nvPr>
        </p:nvSpPr>
        <p:spPr/>
        <p:txBody>
          <a:bodyPr>
            <a:normAutofit/>
          </a:bodyPr>
          <a:lstStyle/>
          <a:p>
            <a:endParaRPr lang="en-GB" sz="2400">
              <a:latin typeface="Comic Sans MS" panose="030F0702030302020204" pitchFamily="66" charset="0"/>
            </a:endParaRPr>
          </a:p>
          <a:p>
            <a:r>
              <a:rPr lang="en-GB" sz="2400">
                <a:latin typeface="Comic Sans MS" panose="030F0702030302020204" pitchFamily="66" charset="0"/>
              </a:rPr>
              <a:t>Britain has a police force who ensure that everyone in the country do not do something wrong that break the law.</a:t>
            </a:r>
          </a:p>
          <a:p>
            <a:endParaRPr lang="en-GB" sz="2400">
              <a:latin typeface="Comic Sans MS" panose="030F0702030302020204" pitchFamily="66" charset="0"/>
            </a:endParaRPr>
          </a:p>
          <a:p>
            <a:r>
              <a:rPr lang="en-GB" sz="2400">
                <a:latin typeface="Comic Sans MS" panose="030F0702030302020204" pitchFamily="66" charset="0"/>
              </a:rPr>
              <a:t>This ensure that we are all safe and that no one is going to o something that could cause us harm or upset us.</a:t>
            </a:r>
          </a:p>
        </p:txBody>
      </p:sp>
      <p:pic>
        <p:nvPicPr>
          <p:cNvPr id="5" name="Picture 4">
            <a:extLst>
              <a:ext uri="{FF2B5EF4-FFF2-40B4-BE49-F238E27FC236}">
                <a16:creationId xmlns:a16="http://schemas.microsoft.com/office/drawing/2014/main" id="{477A1C54-A33E-49D4-235D-8C6C940ABFBB}"/>
              </a:ext>
            </a:extLst>
          </p:cNvPr>
          <p:cNvPicPr>
            <a:picLocks noChangeAspect="1"/>
          </p:cNvPicPr>
          <p:nvPr/>
        </p:nvPicPr>
        <p:blipFill>
          <a:blip r:embed="rId3"/>
          <a:stretch>
            <a:fillRect/>
          </a:stretch>
        </p:blipFill>
        <p:spPr>
          <a:xfrm>
            <a:off x="11142192" y="5949231"/>
            <a:ext cx="868475" cy="861601"/>
          </a:xfrm>
          <a:prstGeom prst="rect">
            <a:avLst/>
          </a:prstGeom>
        </p:spPr>
      </p:pic>
    </p:spTree>
    <p:extLst>
      <p:ext uri="{BB962C8B-B14F-4D97-AF65-F5344CB8AC3E}">
        <p14:creationId xmlns:p14="http://schemas.microsoft.com/office/powerpoint/2010/main" val="2914086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a:t>British Values – </a:t>
            </a:r>
            <a:br>
              <a:rPr lang="en-GB"/>
            </a:br>
            <a:r>
              <a:rPr lang="en-GB"/>
              <a:t>the rule of law</a:t>
            </a:r>
          </a:p>
        </p:txBody>
      </p:sp>
      <p:sp>
        <p:nvSpPr>
          <p:cNvPr id="3" name="Content Placeholder 2"/>
          <p:cNvSpPr>
            <a:spLocks noGrp="1"/>
          </p:cNvSpPr>
          <p:nvPr>
            <p:ph idx="1"/>
          </p:nvPr>
        </p:nvSpPr>
        <p:spPr/>
        <p:txBody>
          <a:bodyPr>
            <a:normAutofit fontScale="92500" lnSpcReduction="20000"/>
          </a:bodyPr>
          <a:lstStyle/>
          <a:p>
            <a:pPr marL="0" indent="0">
              <a:buNone/>
            </a:pPr>
            <a:r>
              <a:rPr lang="en-GB" sz="2400">
                <a:latin typeface="Comic Sans MS" panose="030F0702030302020204" pitchFamily="66" charset="0"/>
              </a:rPr>
              <a:t>What does this look like at Leen Mills?</a:t>
            </a:r>
          </a:p>
          <a:p>
            <a:r>
              <a:rPr lang="en-GB" sz="2400">
                <a:latin typeface="Comic Sans MS" panose="030F0702030302020204" pitchFamily="66" charset="0"/>
              </a:rPr>
              <a:t>We have the school values to follow – the respect rules are in your classrooms and around school. </a:t>
            </a:r>
          </a:p>
          <a:p>
            <a:r>
              <a:rPr lang="en-GB" sz="2400">
                <a:latin typeface="Comic Sans MS" panose="030F0702030302020204" pitchFamily="66" charset="0"/>
              </a:rPr>
              <a:t>You follow the behaviour policy of the school – you know what is expected of you and who can help you if you feel unsafe. </a:t>
            </a:r>
          </a:p>
          <a:p>
            <a:r>
              <a:rPr lang="en-GB" sz="2400">
                <a:latin typeface="Comic Sans MS" panose="030F0702030302020204" pitchFamily="66" charset="0"/>
              </a:rPr>
              <a:t>You respect your teachers and follow the rules in your class so you and your classmates can learn. </a:t>
            </a:r>
          </a:p>
          <a:p>
            <a:r>
              <a:rPr lang="en-GB" sz="2400">
                <a:latin typeface="Comic Sans MS" panose="030F0702030302020204" pitchFamily="66" charset="0"/>
              </a:rPr>
              <a:t>We learn about laws from the past and what has happened when they have been broken. </a:t>
            </a:r>
          </a:p>
          <a:p>
            <a:r>
              <a:rPr lang="en-GB" sz="2400">
                <a:latin typeface="Comic Sans MS" panose="030F0702030302020204" pitchFamily="66" charset="0"/>
              </a:rPr>
              <a:t>You learn about how to keep yourself safe such as safer internet day</a:t>
            </a:r>
          </a:p>
          <a:p>
            <a:r>
              <a:rPr lang="en-GB" sz="2400">
                <a:latin typeface="Comic Sans MS" panose="030F0702030302020204" pitchFamily="66" charset="0"/>
              </a:rPr>
              <a:t>We have visits from the Police and fire service to help us to understand the rule of law and how to keep safe </a:t>
            </a:r>
          </a:p>
        </p:txBody>
      </p:sp>
      <p:pic>
        <p:nvPicPr>
          <p:cNvPr id="5" name="Picture 4">
            <a:extLst>
              <a:ext uri="{FF2B5EF4-FFF2-40B4-BE49-F238E27FC236}">
                <a16:creationId xmlns:a16="http://schemas.microsoft.com/office/drawing/2014/main" id="{9C80E027-08C2-E877-683C-E2EDC23A6575}"/>
              </a:ext>
            </a:extLst>
          </p:cNvPr>
          <p:cNvPicPr>
            <a:picLocks noChangeAspect="1"/>
          </p:cNvPicPr>
          <p:nvPr/>
        </p:nvPicPr>
        <p:blipFill>
          <a:blip r:embed="rId3"/>
          <a:stretch>
            <a:fillRect/>
          </a:stretch>
        </p:blipFill>
        <p:spPr>
          <a:xfrm>
            <a:off x="11234889" y="6023623"/>
            <a:ext cx="868475" cy="861601"/>
          </a:xfrm>
          <a:prstGeom prst="rect">
            <a:avLst/>
          </a:prstGeom>
        </p:spPr>
      </p:pic>
    </p:spTree>
    <p:extLst>
      <p:ext uri="{BB962C8B-B14F-4D97-AF65-F5344CB8AC3E}">
        <p14:creationId xmlns:p14="http://schemas.microsoft.com/office/powerpoint/2010/main" val="682966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a:t>British values – Individual liberty</a:t>
            </a:r>
          </a:p>
        </p:txBody>
      </p:sp>
      <p:sp>
        <p:nvSpPr>
          <p:cNvPr id="3" name="Content Placeholder 2"/>
          <p:cNvSpPr>
            <a:spLocks noGrp="1"/>
          </p:cNvSpPr>
          <p:nvPr>
            <p:ph idx="1"/>
          </p:nvPr>
        </p:nvSpPr>
        <p:spPr/>
        <p:txBody>
          <a:bodyPr/>
          <a:lstStyle/>
          <a:p>
            <a:endParaRPr lang="en-GB"/>
          </a:p>
          <a:p>
            <a:r>
              <a:rPr lang="en-GB" sz="2400">
                <a:latin typeface="Comic Sans MS" panose="030F0702030302020204" pitchFamily="66" charset="0"/>
              </a:rPr>
              <a:t>In Britain, we can live how we choose as long as it is within the laws of the land.</a:t>
            </a:r>
          </a:p>
          <a:p>
            <a:endParaRPr lang="en-GB" sz="2400">
              <a:latin typeface="Comic Sans MS" panose="030F0702030302020204" pitchFamily="66" charset="0"/>
            </a:endParaRPr>
          </a:p>
          <a:p>
            <a:r>
              <a:rPr lang="en-GB" sz="2400">
                <a:latin typeface="Comic Sans MS" panose="030F0702030302020204" pitchFamily="66" charset="0"/>
              </a:rPr>
              <a:t>We are also able to have our own views and opinions on issues or events and anything else.</a:t>
            </a:r>
          </a:p>
          <a:p>
            <a:pPr marL="0" indent="0">
              <a:buNone/>
            </a:pPr>
            <a:endParaRPr lang="en-GB"/>
          </a:p>
        </p:txBody>
      </p:sp>
      <p:pic>
        <p:nvPicPr>
          <p:cNvPr id="5" name="Picture 4">
            <a:extLst>
              <a:ext uri="{FF2B5EF4-FFF2-40B4-BE49-F238E27FC236}">
                <a16:creationId xmlns:a16="http://schemas.microsoft.com/office/drawing/2014/main" id="{09A70198-E292-5BF8-4D45-D87DB5D3F658}"/>
              </a:ext>
            </a:extLst>
          </p:cNvPr>
          <p:cNvPicPr>
            <a:picLocks noChangeAspect="1"/>
          </p:cNvPicPr>
          <p:nvPr/>
        </p:nvPicPr>
        <p:blipFill>
          <a:blip r:embed="rId3"/>
          <a:stretch>
            <a:fillRect/>
          </a:stretch>
        </p:blipFill>
        <p:spPr>
          <a:xfrm>
            <a:off x="11259779" y="5839704"/>
            <a:ext cx="868475" cy="861601"/>
          </a:xfrm>
          <a:prstGeom prst="rect">
            <a:avLst/>
          </a:prstGeom>
        </p:spPr>
      </p:pic>
    </p:spTree>
    <p:extLst>
      <p:ext uri="{BB962C8B-B14F-4D97-AF65-F5344CB8AC3E}">
        <p14:creationId xmlns:p14="http://schemas.microsoft.com/office/powerpoint/2010/main" val="3352032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Union Jack flags"/>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81333" y="322285"/>
            <a:ext cx="11512684" cy="59482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a:t>British values – Individual liberty</a:t>
            </a:r>
          </a:p>
        </p:txBody>
      </p:sp>
      <p:sp>
        <p:nvSpPr>
          <p:cNvPr id="3" name="Content Placeholder 2"/>
          <p:cNvSpPr>
            <a:spLocks noGrp="1"/>
          </p:cNvSpPr>
          <p:nvPr>
            <p:ph idx="1"/>
          </p:nvPr>
        </p:nvSpPr>
        <p:spPr/>
        <p:txBody>
          <a:bodyPr/>
          <a:lstStyle/>
          <a:p>
            <a:endParaRPr lang="en-GB"/>
          </a:p>
          <a:p>
            <a:pPr marL="0" indent="0">
              <a:buNone/>
            </a:pPr>
            <a:endParaRPr lang="en-GB"/>
          </a:p>
        </p:txBody>
      </p:sp>
      <p:sp>
        <p:nvSpPr>
          <p:cNvPr id="6" name="TextBox 5">
            <a:extLst>
              <a:ext uri="{FF2B5EF4-FFF2-40B4-BE49-F238E27FC236}">
                <a16:creationId xmlns:a16="http://schemas.microsoft.com/office/drawing/2014/main" id="{99201A75-3744-BA77-F03A-051F7E3B639D}"/>
              </a:ext>
            </a:extLst>
          </p:cNvPr>
          <p:cNvSpPr txBox="1"/>
          <p:nvPr/>
        </p:nvSpPr>
        <p:spPr>
          <a:xfrm>
            <a:off x="497983" y="2240332"/>
            <a:ext cx="11196034" cy="3416320"/>
          </a:xfrm>
          <a:prstGeom prst="rect">
            <a:avLst/>
          </a:prstGeom>
          <a:noFill/>
        </p:spPr>
        <p:txBody>
          <a:bodyPr wrap="square">
            <a:spAutoFit/>
          </a:bodyPr>
          <a:lstStyle/>
          <a:p>
            <a:pPr marL="0" indent="0">
              <a:buNone/>
            </a:pPr>
            <a:r>
              <a:rPr lang="en-GB">
                <a:latin typeface="Comic Sans MS" panose="030F0702030302020204" pitchFamily="66" charset="0"/>
              </a:rPr>
              <a:t>What does this look like at Leen Mills? </a:t>
            </a:r>
          </a:p>
          <a:p>
            <a:pPr marL="0" indent="0">
              <a:buNone/>
            </a:pPr>
            <a:endParaRPr lang="en-GB">
              <a:latin typeface="Comic Sans MS" panose="030F0702030302020204" pitchFamily="66" charset="0"/>
            </a:endParaRPr>
          </a:p>
          <a:p>
            <a:r>
              <a:rPr lang="en-GB">
                <a:latin typeface="Comic Sans MS" panose="030F0702030302020204" pitchFamily="66" charset="0"/>
              </a:rPr>
              <a:t>You are encouraged to make choices in school – the books you read for pleasure, the task you do in class</a:t>
            </a:r>
          </a:p>
          <a:p>
            <a:endParaRPr lang="en-GB">
              <a:latin typeface="Comic Sans MS" panose="030F0702030302020204" pitchFamily="66" charset="0"/>
            </a:endParaRPr>
          </a:p>
          <a:p>
            <a:r>
              <a:rPr lang="en-GB">
                <a:latin typeface="Comic Sans MS" panose="030F0702030302020204" pitchFamily="66" charset="0"/>
              </a:rPr>
              <a:t>You are able to choose which clubs/activities you take part in, for example choir, jelly fitness, recorder club</a:t>
            </a:r>
          </a:p>
          <a:p>
            <a:endParaRPr lang="en-GB">
              <a:latin typeface="Comic Sans MS" panose="030F0702030302020204" pitchFamily="66" charset="0"/>
            </a:endParaRPr>
          </a:p>
          <a:p>
            <a:r>
              <a:rPr lang="en-GB">
                <a:latin typeface="Comic Sans MS" panose="030F0702030302020204" pitchFamily="66" charset="0"/>
              </a:rPr>
              <a:t>Enterprise week you choose what you want to make, how to market it. </a:t>
            </a:r>
          </a:p>
          <a:p>
            <a:endParaRPr lang="en-GB">
              <a:latin typeface="Comic Sans MS" panose="030F0702030302020204" pitchFamily="66" charset="0"/>
            </a:endParaRPr>
          </a:p>
          <a:p>
            <a:r>
              <a:rPr lang="en-GB">
                <a:latin typeface="Comic Sans MS" panose="030F0702030302020204" pitchFamily="66" charset="0"/>
              </a:rPr>
              <a:t>In lots of areas of the curriculum you are encouraged to discuss and explore your own thoughts and opinions  </a:t>
            </a:r>
          </a:p>
        </p:txBody>
      </p:sp>
      <p:pic>
        <p:nvPicPr>
          <p:cNvPr id="7" name="Picture 6">
            <a:extLst>
              <a:ext uri="{FF2B5EF4-FFF2-40B4-BE49-F238E27FC236}">
                <a16:creationId xmlns:a16="http://schemas.microsoft.com/office/drawing/2014/main" id="{D4B85A26-09F6-3E18-AFE4-EBE36650B0A8}"/>
              </a:ext>
            </a:extLst>
          </p:cNvPr>
          <p:cNvPicPr>
            <a:picLocks noChangeAspect="1"/>
          </p:cNvPicPr>
          <p:nvPr/>
        </p:nvPicPr>
        <p:blipFill>
          <a:blip r:embed="rId3"/>
          <a:stretch>
            <a:fillRect/>
          </a:stretch>
        </p:blipFill>
        <p:spPr>
          <a:xfrm>
            <a:off x="11259779" y="5949231"/>
            <a:ext cx="868475" cy="861601"/>
          </a:xfrm>
          <a:prstGeom prst="rect">
            <a:avLst/>
          </a:prstGeom>
        </p:spPr>
      </p:pic>
    </p:spTree>
    <p:extLst>
      <p:ext uri="{BB962C8B-B14F-4D97-AF65-F5344CB8AC3E}">
        <p14:creationId xmlns:p14="http://schemas.microsoft.com/office/powerpoint/2010/main" val="480465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TotalTime>
  <Words>930</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Comic Sans MS</vt:lpstr>
      <vt:lpstr>Rockwell</vt:lpstr>
      <vt:lpstr>Rockwell Condensed</vt:lpstr>
      <vt:lpstr>Wingdings</vt:lpstr>
      <vt:lpstr>Wood Type</vt:lpstr>
      <vt:lpstr>Values</vt:lpstr>
      <vt:lpstr>Values</vt:lpstr>
      <vt:lpstr>British Values</vt:lpstr>
      <vt:lpstr>British Values –  Democracy</vt:lpstr>
      <vt:lpstr>PowerPoint Presentation</vt:lpstr>
      <vt:lpstr>British Values –  the rule of law</vt:lpstr>
      <vt:lpstr>British Values –  the rule of law</vt:lpstr>
      <vt:lpstr>British values – Individual liberty</vt:lpstr>
      <vt:lpstr>British values – Individual liberty</vt:lpstr>
      <vt:lpstr>British values – mutual respect</vt:lpstr>
      <vt:lpstr>British values – mutual respect</vt:lpstr>
      <vt:lpstr>British values – tolerance of those of different faiths and beliefs </vt:lpstr>
      <vt:lpstr>British values – tolerance of those of different faiths and beliefs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dc:title>
  <dc:creator>Home</dc:creator>
  <cp:lastModifiedBy>Head</cp:lastModifiedBy>
  <cp:revision>1</cp:revision>
  <dcterms:created xsi:type="dcterms:W3CDTF">2017-09-07T14:38:07Z</dcterms:created>
  <dcterms:modified xsi:type="dcterms:W3CDTF">2023-03-20T14:17:56Z</dcterms:modified>
</cp:coreProperties>
</file>